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rachason Neue" charset="1" panose="00000000000000000000"/>
      <p:regular r:id="rId14"/>
    </p:embeddedFont>
    <p:embeddedFont>
      <p:font typeface="Prachason Neue Bold" charset="1" panose="00000000000000000000"/>
      <p:regular r:id="rId15"/>
    </p:embeddedFont>
    <p:embeddedFont>
      <p:font typeface="Prachason Neue Italics" charset="1" panose="00000000000000000000"/>
      <p:regular r:id="rId16"/>
    </p:embeddedFont>
    <p:embeddedFont>
      <p:font typeface="Prachason Neue Bold Italics" charset="1" panose="00000000000000000000"/>
      <p:regular r:id="rId17"/>
    </p:embeddedFont>
    <p:embeddedFont>
      <p:font typeface="Prachason Neue Thin" charset="1" panose="00000000000000000000"/>
      <p:regular r:id="rId18"/>
    </p:embeddedFont>
    <p:embeddedFont>
      <p:font typeface="Prachason Neue Thin Italics" charset="1" panose="00000000000000000000"/>
      <p:regular r:id="rId19"/>
    </p:embeddedFont>
    <p:embeddedFont>
      <p:font typeface="Prachason Neue Light" charset="1" panose="00000000000000000000"/>
      <p:regular r:id="rId20"/>
    </p:embeddedFont>
    <p:embeddedFont>
      <p:font typeface="Prachason Neue Light Italics" charset="1" panose="00000000000000000000"/>
      <p:regular r:id="rId21"/>
    </p:embeddedFont>
    <p:embeddedFont>
      <p:font typeface="Prachason Neue Medium" charset="1" panose="00000000000000000000"/>
      <p:regular r:id="rId22"/>
    </p:embeddedFont>
    <p:embeddedFont>
      <p:font typeface="Prachason Neue Medium Italics" charset="1" panose="00000000000000000000"/>
      <p:regular r:id="rId23"/>
    </p:embeddedFont>
    <p:embeddedFont>
      <p:font typeface="Prachason Neue Semi-Bold" charset="1" panose="00000000000000000000"/>
      <p:regular r:id="rId24"/>
    </p:embeddedFont>
    <p:embeddedFont>
      <p:font typeface="Prachason Neue Semi-Bold Italics" charset="1" panose="00000000000000000000"/>
      <p:regular r:id="rId25"/>
    </p:embeddedFont>
    <p:embeddedFont>
      <p:font typeface="Prachason Neue Ultra-Bold" charset="1" panose="00000000000000000000"/>
      <p:regular r:id="rId26"/>
    </p:embeddedFont>
    <p:embeddedFont>
      <p:font typeface="Prachason Neue Ultra-Bold Italics" charset="1" panose="00000000000000000000"/>
      <p:regular r:id="rId27"/>
    </p:embeddedFont>
    <p:embeddedFont>
      <p:font typeface="Prachason Neue Heavy" charset="1" panose="00000000000000000000"/>
      <p:regular r:id="rId28"/>
    </p:embeddedFont>
    <p:embeddedFont>
      <p:font typeface="Prachason Neue Heavy Italics" charset="1" panose="00000000000000000000"/>
      <p:regular r:id="rId29"/>
    </p:embeddedFont>
    <p:embeddedFont>
      <p:font typeface="Now" charset="1" panose="00000500000000000000"/>
      <p:regular r:id="rId30"/>
    </p:embeddedFont>
    <p:embeddedFont>
      <p:font typeface="Now Bold" charset="1" panose="00000800000000000000"/>
      <p:regular r:id="rId31"/>
    </p:embeddedFont>
    <p:embeddedFont>
      <p:font typeface="Now Thin" charset="1" panose="00000300000000000000"/>
      <p:regular r:id="rId32"/>
    </p:embeddedFont>
    <p:embeddedFont>
      <p:font typeface="Now Light" charset="1" panose="00000400000000000000"/>
      <p:regular r:id="rId33"/>
    </p:embeddedFont>
    <p:embeddedFont>
      <p:font typeface="Now Medium" charset="1" panose="00000600000000000000"/>
      <p:regular r:id="rId34"/>
    </p:embeddedFont>
    <p:embeddedFont>
      <p:font typeface="Now Heavy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  <p:embeddedFont>
      <p:font typeface="Yodnam" charset="1" panose="00000000000000000000"/>
      <p:regular r:id="rId44"/>
    </p:embeddedFont>
    <p:embeddedFont>
      <p:font typeface="Yodnam Bold" charset="1" panose="00000000000000000000"/>
      <p:regular r:id="rId45"/>
    </p:embeddedFont>
    <p:embeddedFont>
      <p:font typeface="Yodnam Italics" charset="1" panose="00000000000000000000"/>
      <p:regular r:id="rId46"/>
    </p:embeddedFont>
    <p:embeddedFont>
      <p:font typeface="Yodnam Bold Italics" charset="1" panose="00000000000000000000"/>
      <p:regular r:id="rId47"/>
    </p:embeddedFont>
    <p:embeddedFont>
      <p:font typeface="Yodnam Thin" charset="1" panose="00000000000000000000"/>
      <p:regular r:id="rId48"/>
    </p:embeddedFont>
    <p:embeddedFont>
      <p:font typeface="Yodnam Thin Italics" charset="1" panose="00000000000000000000"/>
      <p:regular r:id="rId49"/>
    </p:embeddedFont>
    <p:embeddedFont>
      <p:font typeface="Yodnam Light" charset="1" panose="00000000000000000000"/>
      <p:regular r:id="rId50"/>
    </p:embeddedFont>
    <p:embeddedFont>
      <p:font typeface="Yodnam Light Italics" charset="1" panose="00000000000000000000"/>
      <p:regular r:id="rId51"/>
    </p:embeddedFont>
    <p:embeddedFont>
      <p:font typeface="Yodnam Medium" charset="1" panose="00000000000000000000"/>
      <p:regular r:id="rId52"/>
    </p:embeddedFont>
    <p:embeddedFont>
      <p:font typeface="Yodnam Medium Italics" charset="1" panose="00000000000000000000"/>
      <p:regular r:id="rId53"/>
    </p:embeddedFont>
    <p:embeddedFont>
      <p:font typeface="Yodnam Semi-Bold" charset="1" panose="00000000000000000000"/>
      <p:regular r:id="rId54"/>
    </p:embeddedFont>
    <p:embeddedFont>
      <p:font typeface="Yodnam Semi-Bold Italics" charset="1" panose="00000000000000000000"/>
      <p:regular r:id="rId55"/>
    </p:embeddedFont>
    <p:embeddedFont>
      <p:font typeface="Yodnam Ultra-Bold" charset="1" panose="00000000000000000000"/>
      <p:regular r:id="rId56"/>
    </p:embeddedFont>
    <p:embeddedFont>
      <p:font typeface="Yodnam Ultra-Bold Italics" charset="1" panose="00000000000000000000"/>
      <p:regular r:id="rId57"/>
    </p:embeddedFont>
    <p:embeddedFont>
      <p:font typeface="Yodnam Heavy" charset="1" panose="00000000000000000000"/>
      <p:regular r:id="rId58"/>
    </p:embeddedFont>
    <p:embeddedFont>
      <p:font typeface="Yodnam Heavy Italics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7048" y="2609358"/>
            <a:ext cx="11330431" cy="5744589"/>
            <a:chOff x="0" y="0"/>
            <a:chExt cx="15107241" cy="76594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875"/>
              <a:ext cx="4915988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0"/>
                </a:lnSpc>
              </a:pPr>
              <a:r>
                <a:rPr lang="en-US" sz="2775">
                  <a:solidFill>
                    <a:srgbClr val="10B5BF"/>
                  </a:solidFill>
                  <a:latin typeface="Poppins Medium"/>
                </a:rPr>
                <a:t>TEAM: HACKERS.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27354"/>
              <a:ext cx="15107241" cy="323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78"/>
                </a:lnSpc>
              </a:pPr>
              <a:r>
                <a:rPr lang="en-US" sz="8526">
                  <a:solidFill>
                    <a:srgbClr val="FFFFFF"/>
                  </a:solidFill>
                  <a:latin typeface="Poppins Medium Bold"/>
                </a:rPr>
                <a:t>SEGURIDAD PUBLICA EN TU COMUNIDAD.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376329"/>
              <a:ext cx="15107241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Ingeniería en Sistemas Computacionales e Ingeniería en Gestión Empresarial.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020" y="1577282"/>
            <a:ext cx="17074785" cy="94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sz="4753">
                <a:solidFill>
                  <a:srgbClr val="FFFFFF"/>
                </a:solidFill>
                <a:latin typeface="Prachason Neue Bold"/>
              </a:rPr>
              <a:t>Herramientas tecnológicas para el desarrollo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4020" y="3309333"/>
            <a:ext cx="17074785" cy="740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Open Sans Bold"/>
              </a:rPr>
              <a:t>Drones: </a:t>
            </a:r>
            <a:r>
              <a:rPr lang="en-US" sz="2914">
                <a:solidFill>
                  <a:srgbClr val="FFFFFF"/>
                </a:solidFill>
                <a:latin typeface="Open Sans"/>
              </a:rPr>
              <a:t>Los drones son una de las herramientas principales bastante útiles, que nos ayudará a poder alcanzar nuestro objetivo de aumentar la seguridad, ya que estos pueden facilitar en gran medida el recorrer grandes áreas, en el menor tiempo posible, facilitando así el poder encontrar a personas.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Open Sans Bold"/>
              </a:rPr>
              <a:t>Internet</a:t>
            </a:r>
            <a:r>
              <a:rPr lang="en-US" sz="2914">
                <a:solidFill>
                  <a:srgbClr val="FFFFFF"/>
                </a:solidFill>
                <a:latin typeface="Open Sans"/>
              </a:rPr>
              <a:t>: El internet es una de las herramientas principales que no puede faltar, ya que, gracias a este podremos difundir o transmitir información de forma rápida, para lograr tomar las medidas necesarias de acuerdo a la situación que se pueda presentar.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Open Sans Bold"/>
              </a:rPr>
              <a:t>Redes sociales</a:t>
            </a:r>
            <a:r>
              <a:rPr lang="en-US" sz="2914">
                <a:solidFill>
                  <a:srgbClr val="FFFFFF"/>
                </a:solidFill>
                <a:latin typeface="Open Sans"/>
              </a:rPr>
              <a:t>: Las redes sociales actualmente juegan un papel muy importante a la hora de difundir información a la comunidad, lo cual nos puede facilitar transmitir información útil a la comunidad.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Open Sans Bold"/>
              </a:rPr>
              <a:t>Inteligencia artificial</a:t>
            </a:r>
            <a:r>
              <a:rPr lang="en-US" sz="2914">
                <a:solidFill>
                  <a:srgbClr val="FFFFFF"/>
                </a:solidFill>
                <a:latin typeface="Open Sans"/>
              </a:rPr>
              <a:t>: Aunque no sea demasiado su uso, es bastante útil a la hora de automatizar ciertos procesos, como el proceso de reconocimiento de rostros, ya que haría más fácil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Open Sans"/>
              </a:rPr>
              <a:t>para el piloto lograr procesar la información, que si lo hiciera de forma manual.</a:t>
            </a:r>
          </a:p>
          <a:p>
            <a:pPr algn="ctr">
              <a:lnSpc>
                <a:spcPts val="2824"/>
              </a:lnSpc>
            </a:pPr>
          </a:p>
          <a:p>
            <a:pPr algn="ctr">
              <a:lnSpc>
                <a:spcPts val="282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020" y="1577282"/>
            <a:ext cx="17074785" cy="94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8"/>
              </a:lnSpc>
            </a:pPr>
            <a:r>
              <a:rPr lang="en-US" sz="4753">
                <a:solidFill>
                  <a:srgbClr val="FFFFFF"/>
                </a:solidFill>
                <a:latin typeface="Prachason Neue Bold"/>
              </a:rPr>
              <a:t>Especificación técnica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56484"/>
            <a:ext cx="15373507" cy="728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-Empezaremos importando las librerías que se utilizarán para el proceso de reconocimiento facial.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-Que se cargaran la imagen al analizar.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-Se detectarán los rostros que contenga la imagen.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-Después se procesa cada rostro detectado en la imagen extrayendo las características faciales de cada rostro.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-Se comparan las características faciales con una base de datos que contenga imágenes ya conocida.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-E imprime el resultado de la comparación.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-Y se le pedirá que dibuje un rectángulo en el rostro detectado.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-Luego le pediremos que escriba el nombre del rostro detectado.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-Y para finalizar le pediremos que nos muestre los rostros identificados.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44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3695" y="0"/>
            <a:ext cx="14740610" cy="10392510"/>
          </a:xfrm>
          <a:custGeom>
            <a:avLst/>
            <a:gdLst/>
            <a:ahLst/>
            <a:cxnLst/>
            <a:rect r="r" b="b" t="t" l="l"/>
            <a:pathLst>
              <a:path h="10392510" w="14740610">
                <a:moveTo>
                  <a:pt x="0" y="0"/>
                </a:moveTo>
                <a:lnTo>
                  <a:pt x="14740610" y="0"/>
                </a:lnTo>
                <a:lnTo>
                  <a:pt x="14740610" y="10392510"/>
                </a:lnTo>
                <a:lnTo>
                  <a:pt x="0" y="10392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19" r="0" b="-2091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03218"/>
            <a:ext cx="5912668" cy="5223019"/>
          </a:xfrm>
          <a:custGeom>
            <a:avLst/>
            <a:gdLst/>
            <a:ahLst/>
            <a:cxnLst/>
            <a:rect r="r" b="b" t="t" l="l"/>
            <a:pathLst>
              <a:path h="5223019" w="5912668">
                <a:moveTo>
                  <a:pt x="0" y="0"/>
                </a:moveTo>
                <a:lnTo>
                  <a:pt x="5912668" y="0"/>
                </a:lnTo>
                <a:lnTo>
                  <a:pt x="5912668" y="5223019"/>
                </a:lnTo>
                <a:lnTo>
                  <a:pt x="0" y="5223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76" t="0" r="-891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44825" y="3793923"/>
            <a:ext cx="883331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30"/>
              </a:lnSpc>
            </a:pPr>
            <a:r>
              <a:rPr lang="en-US" sz="8775">
                <a:solidFill>
                  <a:srgbClr val="FFFFFF"/>
                </a:solidFill>
                <a:latin typeface="Poppins Medium Bold"/>
              </a:rPr>
              <a:t>¿QUÉ ES </a:t>
            </a:r>
            <a:r>
              <a:rPr lang="en-US" sz="8775">
                <a:solidFill>
                  <a:srgbClr val="10B5BF"/>
                </a:solidFill>
                <a:latin typeface="Poppins Medium Bold"/>
              </a:rPr>
              <a:t>“CUSTODIA”</a:t>
            </a:r>
            <a:r>
              <a:rPr lang="en-US" sz="8775">
                <a:solidFill>
                  <a:srgbClr val="FFFFFF"/>
                </a:solidFill>
                <a:latin typeface="Poppins Medium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8300" y="1694119"/>
            <a:ext cx="6077873" cy="3839568"/>
            <a:chOff x="0" y="0"/>
            <a:chExt cx="8103830" cy="51194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50029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Qué tienes que saber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8103830" cy="276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89"/>
                </a:lnSpc>
              </a:pPr>
              <a:r>
                <a:rPr lang="en-US" sz="6825">
                  <a:solidFill>
                    <a:srgbClr val="FFFFFF"/>
                  </a:solidFill>
                  <a:latin typeface="Poppins Medium Bold"/>
                </a:rPr>
                <a:t>T</a:t>
              </a:r>
              <a:r>
                <a:rPr lang="en-US" sz="6825">
                  <a:solidFill>
                    <a:srgbClr val="FFFFFF"/>
                  </a:solidFill>
                  <a:latin typeface="Poppins Medium Bold"/>
                </a:rPr>
                <a:t>ecnología aplicada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72951" y="2163184"/>
            <a:ext cx="4855803" cy="5865512"/>
            <a:chOff x="0" y="0"/>
            <a:chExt cx="6474404" cy="7820682"/>
          </a:xfrm>
        </p:grpSpPr>
        <p:sp>
          <p:nvSpPr>
            <p:cNvPr name="AutoShape 7" id="7"/>
            <p:cNvSpPr/>
            <p:nvPr/>
          </p:nvSpPr>
          <p:spPr>
            <a:xfrm>
              <a:off x="0" y="10475"/>
              <a:ext cx="6474404" cy="0"/>
            </a:xfrm>
            <a:prstGeom prst="line">
              <a:avLst/>
            </a:prstGeom>
            <a:ln cap="rnd" w="2094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1445401"/>
              <a:ext cx="6474404" cy="0"/>
            </a:xfrm>
            <a:prstGeom prst="line">
              <a:avLst/>
            </a:prstGeom>
            <a:ln cap="rnd" w="2094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852086"/>
              <a:ext cx="6474404" cy="2580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86"/>
                </a:lnSpc>
              </a:pPr>
              <a:r>
                <a:rPr lang="en-US" sz="5633">
                  <a:solidFill>
                    <a:srgbClr val="FFFFFF"/>
                  </a:solidFill>
                  <a:latin typeface="Poppins Light"/>
                </a:rPr>
                <a:t>¿Somos los unicos?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4940355"/>
              <a:ext cx="6474404" cy="0"/>
            </a:xfrm>
            <a:prstGeom prst="line">
              <a:avLst/>
            </a:prstGeom>
            <a:ln cap="rnd" w="2094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6375281"/>
              <a:ext cx="6474404" cy="0"/>
            </a:xfrm>
            <a:prstGeom prst="line">
              <a:avLst/>
            </a:prstGeom>
            <a:ln cap="rnd" w="2094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7810208"/>
              <a:ext cx="6474404" cy="0"/>
            </a:xfrm>
            <a:prstGeom prst="line">
              <a:avLst/>
            </a:prstGeom>
            <a:ln cap="rnd" w="2094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533757" cy="10287000"/>
            <a:chOff x="0" y="0"/>
            <a:chExt cx="167116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0000"/>
            </a:blip>
            <a:srcRect l="9411" t="0" r="9411" b="0"/>
            <a:stretch>
              <a:fillRect/>
            </a:stretch>
          </p:blipFill>
          <p:spPr>
            <a:xfrm flipH="false" flipV="false">
              <a:off x="0" y="0"/>
              <a:ext cx="16711676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52443" y="4169245"/>
            <a:ext cx="5904684" cy="97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5635">
                <a:solidFill>
                  <a:srgbClr val="FFFFFF"/>
                </a:solidFill>
                <a:latin typeface="Now Medium"/>
              </a:rPr>
              <a:t>Concientización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443" y="5019284"/>
            <a:ext cx="4514712" cy="46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765">
                <a:solidFill>
                  <a:srgbClr val="FFFFFF"/>
                </a:solidFill>
                <a:latin typeface="Now"/>
              </a:rPr>
              <a:t>de seguridad públia</a:t>
            </a:r>
          </a:p>
        </p:txBody>
      </p:sp>
      <p:sp>
        <p:nvSpPr>
          <p:cNvPr name="AutoShape 6" id="6"/>
          <p:cNvSpPr/>
          <p:nvPr/>
        </p:nvSpPr>
        <p:spPr>
          <a:xfrm rot="5639">
            <a:off x="2664546" y="1016839"/>
            <a:ext cx="1457086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587">
            <a:off x="2664546" y="8625194"/>
            <a:ext cx="1459476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10800">
            <a:off x="13419332" y="4832796"/>
            <a:ext cx="76082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373857">
            <a:off x="1063088" y="2546922"/>
            <a:ext cx="313142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373857">
            <a:off x="1108370" y="7095022"/>
            <a:ext cx="313142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1767" y="0"/>
            <a:ext cx="4578808" cy="10287000"/>
            <a:chOff x="0" y="0"/>
            <a:chExt cx="12059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59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5941">
                  <a:moveTo>
                    <a:pt x="0" y="0"/>
                  </a:moveTo>
                  <a:lnTo>
                    <a:pt x="1205941" y="0"/>
                  </a:lnTo>
                  <a:lnTo>
                    <a:pt x="12059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594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23454" y="0"/>
            <a:ext cx="4168313" cy="10287000"/>
            <a:chOff x="0" y="0"/>
            <a:chExt cx="109782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782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97827">
                  <a:moveTo>
                    <a:pt x="0" y="0"/>
                  </a:moveTo>
                  <a:lnTo>
                    <a:pt x="1097827" y="0"/>
                  </a:lnTo>
                  <a:lnTo>
                    <a:pt x="1097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9782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6434" y="0"/>
            <a:ext cx="4781566" cy="10287000"/>
            <a:chOff x="0" y="0"/>
            <a:chExt cx="6375421" cy="13716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34534" t="0" r="34534" b="0"/>
            <a:stretch>
              <a:fillRect/>
            </a:stretch>
          </p:blipFill>
          <p:spPr>
            <a:xfrm flipH="false" flipV="false">
              <a:off x="0" y="0"/>
              <a:ext cx="6375421" cy="137160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9853036" y="5665923"/>
            <a:ext cx="4706378" cy="3592377"/>
            <a:chOff x="0" y="0"/>
            <a:chExt cx="6275171" cy="478983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3456" t="0" r="3456" b="0"/>
            <a:stretch>
              <a:fillRect/>
            </a:stretch>
          </p:blipFill>
          <p:spPr>
            <a:xfrm flipH="false" flipV="false">
              <a:off x="0" y="0"/>
              <a:ext cx="6275171" cy="4789836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266421" y="5665923"/>
            <a:ext cx="3586847" cy="3592377"/>
            <a:chOff x="0" y="0"/>
            <a:chExt cx="4782463" cy="478983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16738" t="0" r="16738" b="0"/>
            <a:stretch>
              <a:fillRect/>
            </a:stretch>
          </p:blipFill>
          <p:spPr>
            <a:xfrm flipH="false" flipV="false">
              <a:off x="0" y="0"/>
              <a:ext cx="4782463" cy="4789836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5557153" y="6363873"/>
            <a:ext cx="3586847" cy="3533051"/>
            <a:chOff x="0" y="0"/>
            <a:chExt cx="4782463" cy="471073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21573" t="0" r="21573" b="0"/>
            <a:stretch>
              <a:fillRect/>
            </a:stretch>
          </p:blipFill>
          <p:spPr>
            <a:xfrm flipH="false" flipV="false">
              <a:off x="0" y="0"/>
              <a:ext cx="4782463" cy="4710735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7081904" y="794603"/>
            <a:ext cx="3586847" cy="3592377"/>
            <a:chOff x="0" y="0"/>
            <a:chExt cx="4782463" cy="478983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/>
            <a:srcRect l="16778" t="0" r="16778" b="0"/>
            <a:stretch>
              <a:fillRect/>
            </a:stretch>
          </p:blipFill>
          <p:spPr>
            <a:xfrm flipH="false" flipV="false">
              <a:off x="0" y="0"/>
              <a:ext cx="4782463" cy="4789836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266421" y="1821387"/>
            <a:ext cx="3586847" cy="3592377"/>
            <a:chOff x="0" y="0"/>
            <a:chExt cx="4782463" cy="478983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7"/>
            <a:srcRect l="0" t="33272" r="0" b="0"/>
            <a:stretch>
              <a:fillRect/>
            </a:stretch>
          </p:blipFill>
          <p:spPr>
            <a:xfrm flipH="false" flipV="false">
              <a:off x="0" y="0"/>
              <a:ext cx="4782463" cy="4789836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371594" y="699353"/>
            <a:ext cx="6496033" cy="86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3"/>
              </a:lnSpc>
            </a:pPr>
            <a:r>
              <a:rPr lang="en-US" sz="5137">
                <a:solidFill>
                  <a:srgbClr val="FFFFFF"/>
                </a:solidFill>
                <a:latin typeface="Now Medium"/>
              </a:rPr>
              <a:t>IMPACTO SOCIAL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44627" y="9229725"/>
            <a:ext cx="4514712" cy="28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1765" spc="868">
                <a:solidFill>
                  <a:srgbClr val="FFFFFF"/>
                </a:solidFill>
                <a:latin typeface="Now"/>
              </a:rPr>
              <a:t>página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09737">
            <a:off x="2134828" y="1376513"/>
            <a:ext cx="16403820" cy="14297870"/>
          </a:xfrm>
          <a:custGeom>
            <a:avLst/>
            <a:gdLst/>
            <a:ahLst/>
            <a:cxnLst/>
            <a:rect r="r" b="b" t="t" l="l"/>
            <a:pathLst>
              <a:path h="14297870" w="16403820">
                <a:moveTo>
                  <a:pt x="0" y="0"/>
                </a:moveTo>
                <a:lnTo>
                  <a:pt x="16403820" y="0"/>
                </a:lnTo>
                <a:lnTo>
                  <a:pt x="16403820" y="14297870"/>
                </a:lnTo>
                <a:lnTo>
                  <a:pt x="0" y="1429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5440" y="3969761"/>
            <a:ext cx="15997121" cy="453228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-1934400" y="-1279585"/>
            <a:ext cx="6929814" cy="7084383"/>
          </a:xfrm>
          <a:custGeom>
            <a:avLst/>
            <a:gdLst/>
            <a:ahLst/>
            <a:cxnLst/>
            <a:rect r="r" b="b" t="t" l="l"/>
            <a:pathLst>
              <a:path h="7084383" w="6929814">
                <a:moveTo>
                  <a:pt x="0" y="0"/>
                </a:moveTo>
                <a:lnTo>
                  <a:pt x="6929815" y="0"/>
                </a:lnTo>
                <a:lnTo>
                  <a:pt x="6929815" y="7084383"/>
                </a:lnTo>
                <a:lnTo>
                  <a:pt x="0" y="7084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4809" y="-1886403"/>
            <a:ext cx="7493114" cy="7029903"/>
          </a:xfrm>
          <a:custGeom>
            <a:avLst/>
            <a:gdLst/>
            <a:ahLst/>
            <a:cxnLst/>
            <a:rect r="r" b="b" t="t" l="l"/>
            <a:pathLst>
              <a:path h="7029903" w="7493114">
                <a:moveTo>
                  <a:pt x="0" y="0"/>
                </a:moveTo>
                <a:lnTo>
                  <a:pt x="7493114" y="0"/>
                </a:lnTo>
                <a:lnTo>
                  <a:pt x="7493114" y="7029903"/>
                </a:lnTo>
                <a:lnTo>
                  <a:pt x="0" y="70299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6697" y="2594173"/>
            <a:ext cx="9834606" cy="139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1"/>
              </a:lnSpc>
            </a:pPr>
            <a:r>
              <a:rPr lang="en-US" sz="7001">
                <a:solidFill>
                  <a:srgbClr val="FFFFFF"/>
                </a:solidFill>
                <a:latin typeface="Prachason Neue"/>
              </a:rPr>
              <a:t>Sostenibilidad y Ética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3968" y="-599219"/>
            <a:ext cx="7493114" cy="7029903"/>
          </a:xfrm>
          <a:custGeom>
            <a:avLst/>
            <a:gdLst/>
            <a:ahLst/>
            <a:cxnLst/>
            <a:rect r="r" b="b" t="t" l="l"/>
            <a:pathLst>
              <a:path h="7029903" w="7493114">
                <a:moveTo>
                  <a:pt x="0" y="0"/>
                </a:moveTo>
                <a:lnTo>
                  <a:pt x="7493114" y="0"/>
                </a:lnTo>
                <a:lnTo>
                  <a:pt x="7493114" y="7029904"/>
                </a:lnTo>
                <a:lnTo>
                  <a:pt x="0" y="702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7087786">
            <a:off x="1381608" y="3023922"/>
            <a:ext cx="10473754" cy="12468755"/>
          </a:xfrm>
          <a:custGeom>
            <a:avLst/>
            <a:gdLst/>
            <a:ahLst/>
            <a:cxnLst/>
            <a:rect r="r" b="b" t="t" l="l"/>
            <a:pathLst>
              <a:path h="12468755" w="10473754">
                <a:moveTo>
                  <a:pt x="0" y="12468756"/>
                </a:moveTo>
                <a:lnTo>
                  <a:pt x="10473754" y="12468756"/>
                </a:lnTo>
                <a:lnTo>
                  <a:pt x="10473754" y="0"/>
                </a:lnTo>
                <a:lnTo>
                  <a:pt x="0" y="0"/>
                </a:lnTo>
                <a:lnTo>
                  <a:pt x="0" y="1246875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14963" y="0"/>
            <a:ext cx="9573037" cy="10287000"/>
          </a:xfrm>
          <a:custGeom>
            <a:avLst/>
            <a:gdLst/>
            <a:ahLst/>
            <a:cxnLst/>
            <a:rect r="r" b="b" t="t" l="l"/>
            <a:pathLst>
              <a:path h="10287000" w="9573037">
                <a:moveTo>
                  <a:pt x="0" y="0"/>
                </a:moveTo>
                <a:lnTo>
                  <a:pt x="9573037" y="0"/>
                </a:lnTo>
                <a:lnTo>
                  <a:pt x="95730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448" r="-9813" b="-24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243" y="3620766"/>
            <a:ext cx="7164745" cy="105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2"/>
              </a:lnSpc>
            </a:pPr>
            <a:r>
              <a:rPr lang="en-US" sz="6187">
                <a:solidFill>
                  <a:srgbClr val="FFFFFF"/>
                </a:solidFill>
                <a:latin typeface="Open Sans Bold"/>
              </a:rPr>
              <a:t>RENTABILIDAD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89684">
            <a:off x="11965933" y="4283844"/>
            <a:ext cx="11944512" cy="9084014"/>
          </a:xfrm>
          <a:custGeom>
            <a:avLst/>
            <a:gdLst/>
            <a:ahLst/>
            <a:cxnLst/>
            <a:rect r="r" b="b" t="t" l="l"/>
            <a:pathLst>
              <a:path h="9084014" w="11944512">
                <a:moveTo>
                  <a:pt x="0" y="0"/>
                </a:moveTo>
                <a:lnTo>
                  <a:pt x="11944512" y="0"/>
                </a:lnTo>
                <a:lnTo>
                  <a:pt x="11944512" y="9084014"/>
                </a:lnTo>
                <a:lnTo>
                  <a:pt x="0" y="908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3281">
            <a:off x="-600623" y="808289"/>
            <a:ext cx="8799313" cy="2159831"/>
          </a:xfrm>
          <a:custGeom>
            <a:avLst/>
            <a:gdLst/>
            <a:ahLst/>
            <a:cxnLst/>
            <a:rect r="r" b="b" t="t" l="l"/>
            <a:pathLst>
              <a:path h="2159831" w="8799313">
                <a:moveTo>
                  <a:pt x="0" y="0"/>
                </a:moveTo>
                <a:lnTo>
                  <a:pt x="8799313" y="0"/>
                </a:lnTo>
                <a:lnTo>
                  <a:pt x="8799313" y="2159832"/>
                </a:lnTo>
                <a:lnTo>
                  <a:pt x="0" y="2159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33207">
            <a:off x="-967149" y="4742112"/>
            <a:ext cx="10906061" cy="9541162"/>
          </a:xfrm>
          <a:custGeom>
            <a:avLst/>
            <a:gdLst/>
            <a:ahLst/>
            <a:cxnLst/>
            <a:rect r="r" b="b" t="t" l="l"/>
            <a:pathLst>
              <a:path h="9541162" w="10906061">
                <a:moveTo>
                  <a:pt x="0" y="0"/>
                </a:moveTo>
                <a:lnTo>
                  <a:pt x="10906060" y="0"/>
                </a:lnTo>
                <a:lnTo>
                  <a:pt x="10906060" y="9541162"/>
                </a:lnTo>
                <a:lnTo>
                  <a:pt x="0" y="954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69344">
            <a:off x="10203835" y="-4355325"/>
            <a:ext cx="8243532" cy="8710650"/>
          </a:xfrm>
          <a:custGeom>
            <a:avLst/>
            <a:gdLst/>
            <a:ahLst/>
            <a:cxnLst/>
            <a:rect r="r" b="b" t="t" l="l"/>
            <a:pathLst>
              <a:path h="8710650" w="8243532">
                <a:moveTo>
                  <a:pt x="0" y="0"/>
                </a:moveTo>
                <a:lnTo>
                  <a:pt x="8243532" y="0"/>
                </a:lnTo>
                <a:lnTo>
                  <a:pt x="8243532" y="8710650"/>
                </a:lnTo>
                <a:lnTo>
                  <a:pt x="0" y="871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43245" y="1948882"/>
            <a:ext cx="12001510" cy="427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2"/>
              </a:lnSpc>
            </a:pPr>
            <a:r>
              <a:rPr lang="en-US" sz="14002">
                <a:solidFill>
                  <a:srgbClr val="98F5E1"/>
                </a:solidFill>
                <a:latin typeface="Yodnam Medium"/>
              </a:rPr>
              <a:t>¡Gracias por tu atención!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3245" y="6073267"/>
            <a:ext cx="12001510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spc="199">
                <a:solidFill>
                  <a:srgbClr val="FFFFFF"/>
                </a:solidFill>
                <a:latin typeface="Prachason Neue"/>
              </a:rPr>
              <a:t>¿Ya estás listo para invertir?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DAF07OkB9yI</dc:identifier>
  <dcterms:modified xsi:type="dcterms:W3CDTF">2011-08-01T06:04:30Z</dcterms:modified>
  <cp:revision>1</cp:revision>
  <dc:title>Presentación para Proyectos Simple Rojo y Naranja</dc:title>
</cp:coreProperties>
</file>